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7" r:id="rId2"/>
    <p:sldId id="268" r:id="rId3"/>
    <p:sldId id="279" r:id="rId4"/>
    <p:sldId id="269" r:id="rId5"/>
    <p:sldId id="281" r:id="rId6"/>
    <p:sldId id="280" r:id="rId7"/>
    <p:sldId id="282" r:id="rId8"/>
    <p:sldId id="283" r:id="rId9"/>
    <p:sldId id="284" r:id="rId10"/>
    <p:sldId id="270" r:id="rId11"/>
    <p:sldId id="286" r:id="rId12"/>
    <p:sldId id="271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2" r:id="rId22"/>
    <p:sldId id="294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9"/>
            <p14:sldId id="269"/>
            <p14:sldId id="281"/>
            <p14:sldId id="280"/>
            <p14:sldId id="282"/>
            <p14:sldId id="283"/>
            <p14:sldId id="284"/>
            <p14:sldId id="270"/>
            <p14:sldId id="286"/>
            <p14:sldId id="271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72"/>
            <p14:sldId id="294"/>
            <p14:sldId id="274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8" autoAdjust="0"/>
    <p:restoredTop sz="96150" autoAdjust="0"/>
  </p:normalViewPr>
  <p:slideViewPr>
    <p:cSldViewPr snapToGrid="0">
      <p:cViewPr varScale="1">
        <p:scale>
          <a:sx n="154" d="100"/>
          <a:sy n="154" d="100"/>
        </p:scale>
        <p:origin x="22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2023-11-28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2023-11-28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November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November 28,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220541" cy="27446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Determinants of Perceived Health: Dietary Habits, Socioeconomic Factors, Physical Activity, and Personal Metrics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543" y="3065928"/>
            <a:ext cx="3467710" cy="2065469"/>
          </a:xfrm>
        </p:spPr>
        <p:txBody>
          <a:bodyPr/>
          <a:lstStyle/>
          <a:p>
            <a:r>
              <a:rPr lang="en-CA" sz="1800" spc="7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2019 and 2021 SMART BRFSS City and County Data Analysis</a:t>
            </a:r>
          </a:p>
          <a:p>
            <a:endParaRPr lang="en-US" sz="2400" dirty="0"/>
          </a:p>
          <a:p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By: Obinna Dinneya 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0" i="0" u="none" strike="noStrike" dirty="0">
                <a:effectLst/>
                <a:latin typeface="Helvetica" pitchFamily="2" charset="0"/>
              </a:rPr>
              <a:t>Student number: 501217859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11099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November 29,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E58C877-0362-AECE-49A3-5E23483D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" y="908022"/>
            <a:ext cx="9144003" cy="427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6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2 </a:t>
            </a:r>
          </a:p>
          <a:p>
            <a:pPr marL="0" indent="0">
              <a:buNone/>
            </a:pPr>
            <a:r>
              <a:rPr lang="en-CA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socioeconomic status, emphasizing racial and ethnic backgrounds, influence healthcare access and overall health outcomes?</a:t>
            </a:r>
          </a:p>
          <a:p>
            <a:pPr marL="0" indent="0">
              <a:buNone/>
            </a:pPr>
            <a:endParaRPr lang="en-CA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6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*Towne Jr., S. D. (2017): Socioeconomic, Geospatial, and Geopolitical Disparities in Access to Health Care in the US 2011–2015</a:t>
            </a:r>
          </a:p>
          <a:p>
            <a:pPr marL="0" indent="0">
              <a:buNone/>
            </a:pPr>
            <a:r>
              <a:rPr lang="en-CA" sz="16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Conducted a multivariate logistic regression Analysis.</a:t>
            </a:r>
          </a:p>
          <a:p>
            <a:pPr marL="0" indent="0">
              <a:buNone/>
            </a:pPr>
            <a:endParaRPr lang="en-CA" sz="16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 : </a:t>
            </a:r>
          </a:p>
          <a:p>
            <a:pPr marL="0" indent="0">
              <a:buNone/>
            </a:pPr>
            <a:r>
              <a:rPr lang="en-CA" sz="16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 significant associations( p &lt; 0.05) btw race/ethnicity, education, income and sex and likelihood of forgoing medical care in the United States.</a:t>
            </a:r>
          </a:p>
          <a:p>
            <a:pPr marL="0" indent="0">
              <a:buNone/>
            </a:pPr>
            <a:endParaRPr lang="en-CA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33D7B86-01C9-F2AB-CD81-2B8D4EFF9D0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7537" r="141" b="4645"/>
          <a:stretch/>
        </p:blipFill>
        <p:spPr>
          <a:xfrm>
            <a:off x="3431267" y="1205168"/>
            <a:ext cx="5495665" cy="5231624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E1164A-1931-226C-0A0E-CE47B414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Distribution of Percentage Forgone Medical Care Based on Socio-Economic Subcategories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16074-1135-35D4-9DB3-BCBF19491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November 29,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9CEDA-C125-0986-7DBE-9BE3FCC3F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CBC48-0442-0828-FF45-3AA2C0F06A7E}"/>
              </a:ext>
            </a:extLst>
          </p:cNvPr>
          <p:cNvSpPr txBox="1"/>
          <p:nvPr/>
        </p:nvSpPr>
        <p:spPr>
          <a:xfrm>
            <a:off x="217068" y="1205168"/>
            <a:ext cx="299806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INSIGHTS FROM 2019 BRFSS ANALYSIS</a:t>
            </a:r>
          </a:p>
          <a:p>
            <a:endParaRPr lang="en-US" sz="1200" dirty="0"/>
          </a:p>
          <a:p>
            <a:r>
              <a:rPr lang="en-US" sz="1400" b="1" dirty="0">
                <a:solidFill>
                  <a:srgbClr val="C00000"/>
                </a:solidFill>
              </a:rPr>
              <a:t>~24% of Those who were unemployed for under a year 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Opted out on medical care because of cost.</a:t>
            </a:r>
          </a:p>
          <a:p>
            <a:endParaRPr lang="en-US" sz="1400" b="1" dirty="0">
              <a:solidFill>
                <a:srgbClr val="C00000"/>
              </a:solidFill>
            </a:endParaRPr>
          </a:p>
          <a:p>
            <a:r>
              <a:rPr lang="en-US" sz="1400" b="1" dirty="0">
                <a:solidFill>
                  <a:srgbClr val="C00000"/>
                </a:solidFill>
              </a:rPr>
              <a:t>Only ~4% of those 65 years and older as well as those who are retired report opting out of Medical care because of cost</a:t>
            </a:r>
          </a:p>
          <a:p>
            <a:endParaRPr lang="en-US" sz="1400" b="1" dirty="0">
              <a:solidFill>
                <a:srgbClr val="C00000"/>
              </a:solidFill>
            </a:endParaRPr>
          </a:p>
          <a:p>
            <a:r>
              <a:rPr lang="en-US" sz="1400" b="1" dirty="0">
                <a:solidFill>
                  <a:srgbClr val="C00000"/>
                </a:solidFill>
              </a:rPr>
              <a:t>Minorities (Black and Hispanic) show much higher rates of Forgone Medical Care compared to White individuals.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r>
              <a:rPr lang="en-US" sz="1400" b="1" dirty="0">
                <a:solidFill>
                  <a:srgbClr val="C00000"/>
                </a:solidFill>
              </a:rPr>
              <a:t>Higher Educated individuals (college graduates) report lower rates of forgone Medical Care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006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p of the united states&#10;&#10;Description automatically generated">
            <a:extLst>
              <a:ext uri="{FF2B5EF4-FFF2-40B4-BE49-F238E27FC236}">
                <a16:creationId xmlns:a16="http://schemas.microsoft.com/office/drawing/2014/main" id="{2B2C3686-5056-0B2E-0D3A-1786B7F5F6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2" b="2"/>
          <a:stretch/>
        </p:blipFill>
        <p:spPr>
          <a:xfrm>
            <a:off x="-11152" y="-7340"/>
            <a:ext cx="9155151" cy="5726459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66D932-33FE-417A-85F6-23BCBAA4A674}" type="datetime4">
              <a:rPr lang="en-US" smtClean="0"/>
              <a:pPr>
                <a:spcAft>
                  <a:spcPts val="600"/>
                </a:spcAft>
              </a:pPr>
              <a:t>November 28,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map of the united states&#10;&#10;Description automatically generated">
            <a:extLst>
              <a:ext uri="{FF2B5EF4-FFF2-40B4-BE49-F238E27FC236}">
                <a16:creationId xmlns:a16="http://schemas.microsoft.com/office/drawing/2014/main" id="{81635F89-869E-93D1-E9C9-1AE7D67036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2" b="2"/>
          <a:stretch/>
        </p:blipFill>
        <p:spPr>
          <a:xfrm>
            <a:off x="-11152" y="-18226"/>
            <a:ext cx="9155151" cy="5726459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66D932-33FE-417A-85F6-23BCBAA4A674}" type="datetime4">
              <a:rPr lang="en-US" smtClean="0"/>
              <a:pPr>
                <a:spcAft>
                  <a:spcPts val="600"/>
                </a:spcAft>
              </a:pPr>
              <a:t>November 29,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9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00C6545-FE74-6487-A3C9-60AEE6B855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49057" y="60470"/>
            <a:ext cx="7099069" cy="5909975"/>
          </a:xfrm>
          <a:noFill/>
        </p:spPr>
      </p:pic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FC0A6895-4216-8720-0980-773AB61AE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November 29,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48E9BAD-D241-BA1B-C81E-C75DE0FC2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AF671245-1EDE-F13C-9D89-2CE94549C1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November 29,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C59C02DA-92AF-FB1A-ACFB-0A193B83A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963A77-4558-5D94-5403-C670C25518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01497" y="0"/>
            <a:ext cx="7146629" cy="5949567"/>
          </a:xfrm>
          <a:noFill/>
        </p:spPr>
      </p:pic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455EDCE5-70EB-0818-8D6D-46F359518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64B3BD0-F30B-4573-BE55-881D3F207823}" type="datetime4">
              <a:rPr lang="en-US" smtClean="0"/>
              <a:pPr>
                <a:spcAft>
                  <a:spcPts val="600"/>
                </a:spcAft>
              </a:pPr>
              <a:t>November 29,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F4C5DBE-C8D6-5C64-8878-FCD974B9B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A1BDE095-4F04-06DF-7BC4-4B996C97A4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21D2AE1-B685-45A1-8C17-19D6BB8C161E}" type="datetime4">
              <a:rPr lang="en-US" smtClean="0"/>
              <a:pPr>
                <a:spcAft>
                  <a:spcPts val="600"/>
                </a:spcAft>
              </a:pPr>
              <a:t>November 29,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4047361-8200-7FAE-C05A-92423F763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497D35-93D5-5047-9160-8F9C97C9D01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4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5"/>
            <a:ext cx="4081552" cy="5429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3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3</a:t>
            </a:r>
            <a:endParaRPr lang="en-CA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regular physical exercise influence tangible health outcomes, such as the risk of developing cancer, and mental health outcomes, including the likelihood of being diagnosed with depression?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 of research: 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Pedersen, B. K., &amp; Saltin, B. (2015). </a:t>
            </a:r>
          </a:p>
          <a:p>
            <a:pPr marL="0" indent="0">
              <a:buNone/>
            </a:pPr>
            <a:r>
              <a:rPr lang="en-CA" sz="1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Conducted analysis of Systematic Reviews, meta-analysis and randomized control trials.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many instances, exercise therapy is on par with, if not superior to, medical treatments in efficacy.</a:t>
            </a:r>
          </a:p>
          <a:p>
            <a:pPr marL="0" indent="0">
              <a:buNone/>
            </a:pP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 Squared Test of Association between Exercise and Chronic Diseases: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**The Chi-Squared Test is a non-parametric test for comparing two categorical variables in a large dataset to see if any association exists but does not imply any causation.**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29,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37FF0032-DB7A-FB61-B078-8142DC659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54" y="937382"/>
            <a:ext cx="5088246" cy="3967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9BC08A-8A9D-829E-3C44-6EDDB072BCA5}"/>
              </a:ext>
            </a:extLst>
          </p:cNvPr>
          <p:cNvSpPr txBox="1"/>
          <p:nvPr/>
        </p:nvSpPr>
        <p:spPr>
          <a:xfrm>
            <a:off x="4935079" y="4857040"/>
            <a:ext cx="301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Exercise Vs Chronic Diseases</a:t>
            </a:r>
          </a:p>
        </p:txBody>
      </p:sp>
    </p:spTree>
    <p:extLst>
      <p:ext uri="{BB962C8B-B14F-4D97-AF65-F5344CB8AC3E}">
        <p14:creationId xmlns:p14="http://schemas.microsoft.com/office/powerpoint/2010/main" val="29390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29,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405CC7-34F1-E72D-CB73-0D5B821F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34" y="864696"/>
            <a:ext cx="3700220" cy="4890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E5CC0-E26F-9F08-D20E-DB12C16C59E0}"/>
              </a:ext>
            </a:extLst>
          </p:cNvPr>
          <p:cNvSpPr txBox="1"/>
          <p:nvPr/>
        </p:nvSpPr>
        <p:spPr>
          <a:xfrm>
            <a:off x="5167044" y="2057571"/>
            <a:ext cx="3528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Contingency Table:</a:t>
            </a:r>
          </a:p>
          <a:p>
            <a:endParaRPr lang="en-US" sz="1600" b="1" dirty="0"/>
          </a:p>
          <a:p>
            <a:r>
              <a:rPr lang="en-US" sz="1600" dirty="0">
                <a:solidFill>
                  <a:srgbClr val="C00000"/>
                </a:solidFill>
              </a:rPr>
              <a:t>Helps Us to see the direction of Association Between Exercise and Each Chronic Disease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</a:rPr>
              <a:t>There is a clear strong Inverse Association with Exercise and Chronic Diseases. </a:t>
            </a:r>
          </a:p>
        </p:txBody>
      </p:sp>
    </p:spTree>
    <p:extLst>
      <p:ext uri="{BB962C8B-B14F-4D97-AF65-F5344CB8AC3E}">
        <p14:creationId xmlns:p14="http://schemas.microsoft.com/office/powerpoint/2010/main" val="342732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5"/>
            <a:ext cx="4006737" cy="5429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3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4</a:t>
            </a:r>
            <a:endParaRPr lang="en-CA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there a correlation between Chronic conditions and individuals self-assessed health status?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 of research: 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Barreto and Figueiredo (2009).</a:t>
            </a:r>
          </a:p>
          <a:p>
            <a:pPr marL="0" indent="0">
              <a:buNone/>
            </a:pPr>
            <a:r>
              <a:rPr lang="en-CA" sz="1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Conducted Telephone based surveillance of risk Survey  Analysis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“Chronic disease reporting was higher among older men and women with lower schooling, BMI &gt; or = 30 kg/m2 and who were on a diet. Those men (OR: 33.61; 95% CI: 15.70;71.93) and women (OR: 13.02; 95% CI: 6.86; 24.73) who self-perceived their health as poor reported more chronic diseases. ”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 Squared Test of Association between Exercise and Chronic Diseases: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**The Chi-Squared Test is a non-parametric test for comparing two categorical variables in a large dataset to see if any association exists but does not imply any causation.**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29,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D67E4F13-6009-984A-2EF6-2B68C208C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01" y="1001684"/>
            <a:ext cx="5115099" cy="3836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FACC2-9B5A-0FAB-1B85-99422065A7FA}"/>
              </a:ext>
            </a:extLst>
          </p:cNvPr>
          <p:cNvSpPr txBox="1"/>
          <p:nvPr/>
        </p:nvSpPr>
        <p:spPr>
          <a:xfrm>
            <a:off x="4365756" y="4854840"/>
            <a:ext cx="419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Self-Perceived Health Vs Chronic Diseases</a:t>
            </a:r>
          </a:p>
        </p:txBody>
      </p:sp>
    </p:spTree>
    <p:extLst>
      <p:ext uri="{BB962C8B-B14F-4D97-AF65-F5344CB8AC3E}">
        <p14:creationId xmlns:p14="http://schemas.microsoft.com/office/powerpoint/2010/main" val="276407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29,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E5CC0-E26F-9F08-D20E-DB12C16C59E0}"/>
              </a:ext>
            </a:extLst>
          </p:cNvPr>
          <p:cNvSpPr txBox="1"/>
          <p:nvPr/>
        </p:nvSpPr>
        <p:spPr>
          <a:xfrm>
            <a:off x="4831480" y="1999750"/>
            <a:ext cx="358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Contingency Table:</a:t>
            </a:r>
          </a:p>
          <a:p>
            <a:endParaRPr lang="en-US" sz="1600" b="1" dirty="0"/>
          </a:p>
          <a:p>
            <a:r>
              <a:rPr lang="en-US" sz="1600" dirty="0">
                <a:solidFill>
                  <a:srgbClr val="C00000"/>
                </a:solidFill>
              </a:rPr>
              <a:t>Helps Us to see the direction of Association Between Self-Perceived Health and Each Chronic Disease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</a:rPr>
              <a:t>There is a clear strong Inverse Association with Good Self-Perceived Health and Chronic Diseases. </a:t>
            </a:r>
          </a:p>
          <a:p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E3803B-4D18-6AB2-8F3F-6A0CF041C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0" y="573578"/>
            <a:ext cx="3951502" cy="54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2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609325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001740"/>
            <a:ext cx="8444818" cy="4683083"/>
          </a:xfrm>
        </p:spPr>
        <p:txBody>
          <a:bodyPr/>
          <a:lstStyle/>
          <a:p>
            <a:r>
              <a:rPr lang="en-US" dirty="0"/>
              <a:t>This health data project explores the often-overlooked aspect of self-perceived health, delving into why some people feel healthier than others despite similar conditions.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investigate not just visible factors like diet and exercise but also subtle influences like cultural background and everyday challenges. </a:t>
            </a:r>
          </a:p>
          <a:p>
            <a:endParaRPr lang="en-US" dirty="0"/>
          </a:p>
          <a:p>
            <a:r>
              <a:rPr lang="en-US" dirty="0"/>
              <a:t>This comprehensive approach aims to weave a rich tapestry of perceived health, considering origins, societal contexts, and personal struggles to fully understand well-being."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6"/>
            <a:ext cx="9144002" cy="5313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3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5</a:t>
            </a:r>
            <a:endParaRPr lang="en-CA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perceived health be accurately predicted using dietary habits, socioeconomic indicators, lifestyle choices, and individual metrics?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Mbogori, T., &amp; Arthur, T. M. (2019). Perception of Body Weight Status Is Associated with the Health and Food Intake Behaviors of Adolescents in the United States </a:t>
            </a: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**cross-sectional research** </a:t>
            </a: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(analysis of data from a population from a single timepoint)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Finding:</a:t>
            </a:r>
          </a:p>
          <a:p>
            <a:r>
              <a:rPr lang="en-CA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Adolescents who believed their </a:t>
            </a:r>
            <a:r>
              <a:rPr lang="en-CA" sz="1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weight was "just right" </a:t>
            </a:r>
            <a:r>
              <a:rPr lang="en-CA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were more likely to describe their health status as either </a:t>
            </a:r>
            <a:r>
              <a:rPr lang="en-CA" sz="1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"very good" or "excellent." </a:t>
            </a:r>
          </a:p>
          <a:p>
            <a:r>
              <a:rPr lang="en-CA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Those perceiving their </a:t>
            </a:r>
            <a:r>
              <a:rPr lang="en-CA" sz="1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weight as "just right" consumed fruits and vegetables </a:t>
            </a:r>
            <a:r>
              <a:rPr lang="en-CA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frequently than their peers who saw themselves as either "underweight" or "overweight.”</a:t>
            </a:r>
          </a:p>
          <a:p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nterplay between </a:t>
            </a:r>
            <a:r>
              <a:rPr lang="en-CA" sz="1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perception, health status, and dietary habits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29,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8F302-3E7E-81F1-811E-6B20777F05D4}"/>
              </a:ext>
            </a:extLst>
          </p:cNvPr>
          <p:cNvSpPr txBox="1"/>
          <p:nvPr/>
        </p:nvSpPr>
        <p:spPr>
          <a:xfrm>
            <a:off x="-2" y="4688379"/>
            <a:ext cx="9144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Having this knowledge, we decided to build Models to Predict Self- Perceived Health</a:t>
            </a:r>
          </a:p>
        </p:txBody>
      </p:sp>
    </p:spTree>
    <p:extLst>
      <p:ext uri="{BB962C8B-B14F-4D97-AF65-F5344CB8AC3E}">
        <p14:creationId xmlns:p14="http://schemas.microsoft.com/office/powerpoint/2010/main" val="3112372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38E061-276D-D988-1022-A95ED6731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57184"/>
              </p:ext>
            </p:extLst>
          </p:nvPr>
        </p:nvGraphicFramePr>
        <p:xfrm>
          <a:off x="696567" y="926463"/>
          <a:ext cx="7750865" cy="476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47">
                  <a:extLst>
                    <a:ext uri="{9D8B030D-6E8A-4147-A177-3AD203B41FA5}">
                      <a16:colId xmlns:a16="http://schemas.microsoft.com/office/drawing/2014/main" val="1620415027"/>
                    </a:ext>
                  </a:extLst>
                </a:gridCol>
                <a:gridCol w="1898021">
                  <a:extLst>
                    <a:ext uri="{9D8B030D-6E8A-4147-A177-3AD203B41FA5}">
                      <a16:colId xmlns:a16="http://schemas.microsoft.com/office/drawing/2014/main" val="2104291118"/>
                    </a:ext>
                  </a:extLst>
                </a:gridCol>
                <a:gridCol w="1976351">
                  <a:extLst>
                    <a:ext uri="{9D8B030D-6E8A-4147-A177-3AD203B41FA5}">
                      <a16:colId xmlns:a16="http://schemas.microsoft.com/office/drawing/2014/main" val="134565773"/>
                    </a:ext>
                  </a:extLst>
                </a:gridCol>
                <a:gridCol w="2036746">
                  <a:extLst>
                    <a:ext uri="{9D8B030D-6E8A-4147-A177-3AD203B41FA5}">
                      <a16:colId xmlns:a16="http://schemas.microsoft.com/office/drawing/2014/main" val="2675632980"/>
                    </a:ext>
                  </a:extLst>
                </a:gridCol>
              </a:tblGrid>
              <a:tr h="49759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Effectiveness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78602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Recall (Fair/Poor Health)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Overall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809095"/>
                  </a:ext>
                </a:extLst>
              </a:tr>
              <a:tr h="3531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Base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106.8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46684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r>
                        <a:rPr lang="en-US" sz="1600" dirty="0"/>
                        <a:t>Selected Features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33.7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050815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Base 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172.2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694568"/>
                  </a:ext>
                </a:extLst>
              </a:tr>
              <a:tr h="8667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Selected Features  Logistic Regression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7.4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361737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r>
                        <a:rPr lang="en-US" sz="1600" dirty="0"/>
                        <a:t>Base 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51%</a:t>
                      </a:r>
                    </a:p>
                    <a:p>
                      <a:pPr algn="ctr"/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1037.6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41574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r>
                        <a:rPr lang="en-US" sz="1600" dirty="0"/>
                        <a:t>Selected Features  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58%</a:t>
                      </a:r>
                    </a:p>
                    <a:p>
                      <a:pPr algn="ctr"/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913.2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454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921A4AC-3CBB-BB3E-2EAE-2B0FC2B048D4}"/>
              </a:ext>
            </a:extLst>
          </p:cNvPr>
          <p:cNvSpPr txBox="1"/>
          <p:nvPr/>
        </p:nvSpPr>
        <p:spPr>
          <a:xfrm>
            <a:off x="1111828" y="213613"/>
            <a:ext cx="6353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BIINARY CLASSIFICATION MODELS USING (_RFHLTH)</a:t>
            </a:r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November 29,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38E061-276D-D988-1022-A95ED6731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97050"/>
              </p:ext>
            </p:extLst>
          </p:nvPr>
        </p:nvGraphicFramePr>
        <p:xfrm>
          <a:off x="696567" y="926463"/>
          <a:ext cx="7750865" cy="476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747">
                  <a:extLst>
                    <a:ext uri="{9D8B030D-6E8A-4147-A177-3AD203B41FA5}">
                      <a16:colId xmlns:a16="http://schemas.microsoft.com/office/drawing/2014/main" val="1620415027"/>
                    </a:ext>
                  </a:extLst>
                </a:gridCol>
                <a:gridCol w="1898021">
                  <a:extLst>
                    <a:ext uri="{9D8B030D-6E8A-4147-A177-3AD203B41FA5}">
                      <a16:colId xmlns:a16="http://schemas.microsoft.com/office/drawing/2014/main" val="2104291118"/>
                    </a:ext>
                  </a:extLst>
                </a:gridCol>
                <a:gridCol w="1976351">
                  <a:extLst>
                    <a:ext uri="{9D8B030D-6E8A-4147-A177-3AD203B41FA5}">
                      <a16:colId xmlns:a16="http://schemas.microsoft.com/office/drawing/2014/main" val="134565773"/>
                    </a:ext>
                  </a:extLst>
                </a:gridCol>
                <a:gridCol w="2036746">
                  <a:extLst>
                    <a:ext uri="{9D8B030D-6E8A-4147-A177-3AD203B41FA5}">
                      <a16:colId xmlns:a16="http://schemas.microsoft.com/office/drawing/2014/main" val="2675632980"/>
                    </a:ext>
                  </a:extLst>
                </a:gridCol>
              </a:tblGrid>
              <a:tr h="49759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Effectiveness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78602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Recall (Fair/Poor Health)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Overall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809095"/>
                  </a:ext>
                </a:extLst>
              </a:tr>
              <a:tr h="3531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Base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259.2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46684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r>
                        <a:rPr lang="en-US" sz="1600" dirty="0"/>
                        <a:t>Selected Features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83.8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050815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r>
                        <a:rPr lang="en-US" sz="1600" dirty="0"/>
                        <a:t>Base 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1143.112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694568"/>
                  </a:ext>
                </a:extLst>
              </a:tr>
              <a:tr h="8667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Selected Features  Logistic Regression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115.5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361737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r>
                        <a:rPr lang="en-US" sz="1600" dirty="0"/>
                        <a:t>Base 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50%</a:t>
                      </a:r>
                    </a:p>
                    <a:p>
                      <a:pPr algn="ctr"/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1692.5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41574"/>
                  </a:ext>
                </a:extLst>
              </a:tr>
              <a:tr h="609933">
                <a:tc>
                  <a:txBody>
                    <a:bodyPr/>
                    <a:lstStyle/>
                    <a:p>
                      <a:r>
                        <a:rPr lang="en-US" sz="1600" dirty="0"/>
                        <a:t>Selected Features  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52%</a:t>
                      </a:r>
                    </a:p>
                    <a:p>
                      <a:pPr algn="ctr"/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1476.5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454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921A4AC-3CBB-BB3E-2EAE-2B0FC2B048D4}"/>
              </a:ext>
            </a:extLst>
          </p:cNvPr>
          <p:cNvSpPr txBox="1"/>
          <p:nvPr/>
        </p:nvSpPr>
        <p:spPr>
          <a:xfrm>
            <a:off x="1111828" y="213613"/>
            <a:ext cx="6353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MULTI-CLASS CLASSIFICATION MODELS USING (GENHLTH)</a:t>
            </a:r>
          </a:p>
        </p:txBody>
      </p:sp>
    </p:spTree>
    <p:extLst>
      <p:ext uri="{BB962C8B-B14F-4D97-AF65-F5344CB8AC3E}">
        <p14:creationId xmlns:p14="http://schemas.microsoft.com/office/powerpoint/2010/main" val="1930312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609325"/>
          </a:xfrm>
        </p:spPr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001740"/>
            <a:ext cx="8444818" cy="4683083"/>
          </a:xfrm>
        </p:spPr>
        <p:txBody>
          <a:bodyPr/>
          <a:lstStyle/>
          <a:p>
            <a:r>
              <a:rPr lang="en-C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dietary habits, specifically the consumption of fruits and green vegetables, relate to overall health outcomes and perceived health predictions?</a:t>
            </a:r>
          </a:p>
          <a:p>
            <a:pPr marL="0" indent="0">
              <a:buNone/>
            </a:pP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socioeconomic status, emphasizing racial and ethnic backgrounds, influence healthcare access and overall health outcomes?</a:t>
            </a:r>
          </a:p>
          <a:p>
            <a:pPr marL="0" indent="0">
              <a:buNone/>
            </a:pPr>
            <a:endParaRPr lang="en-CA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regular physical exercise influence tangible health outcomes, such as the risk of developing cancer, and mental health outcomes, including the likelihood of being diagnosed with depression?</a:t>
            </a:r>
          </a:p>
          <a:p>
            <a:pPr marL="0" indent="0">
              <a:buNone/>
            </a:pPr>
            <a:endParaRPr lang="en-CA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there a correlation between Chronic conditions and individuals' self-assessed health status?</a:t>
            </a:r>
          </a:p>
          <a:p>
            <a:pPr marL="0" indent="0">
              <a:buNone/>
            </a:pPr>
            <a:endParaRPr lang="en-CA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perceived health be accurately predicted using dietary habits, socioeconomic indicators, lifestyle choices, and individual metrics?</a:t>
            </a:r>
            <a:endParaRPr lang="en-CA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3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2509834" cy="1638326"/>
          </a:xfrm>
        </p:spPr>
        <p:txBody>
          <a:bodyPr anchor="t">
            <a:normAutofit/>
          </a:bodyPr>
          <a:lstStyle/>
          <a:p>
            <a:r>
              <a:rPr lang="en-US" sz="2000" dirty="0"/>
              <a:t>METHODOLOOGY,APPROACH AND TOOLS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3ACDF52-14E7-4286-98CD-76F8E6E09C95}" type="datetime4">
              <a:rPr lang="en-US" smtClean="0"/>
              <a:pPr>
                <a:spcAft>
                  <a:spcPts val="600"/>
                </a:spcAft>
              </a:pPr>
              <a:t>November 28,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3D9126-4D7C-EDC9-3280-66C376AFB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6628" r="-419" b="-6628"/>
          <a:stretch/>
        </p:blipFill>
        <p:spPr>
          <a:xfrm>
            <a:off x="2193182" y="121695"/>
            <a:ext cx="4745499" cy="7136325"/>
          </a:xfrm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2509834" cy="1638326"/>
          </a:xfrm>
        </p:spPr>
        <p:txBody>
          <a:bodyPr anchor="t">
            <a:normAutofit/>
          </a:bodyPr>
          <a:lstStyle/>
          <a:p>
            <a:r>
              <a:rPr lang="en-US" sz="2000" dirty="0"/>
              <a:t>METHODOLOOGY,APPROACH AND TOOLS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3ACDF52-14E7-4286-98CD-76F8E6E09C95}" type="datetime4">
              <a:rPr lang="en-US" smtClean="0"/>
              <a:pPr>
                <a:spcAft>
                  <a:spcPts val="600"/>
                </a:spcAft>
              </a:pPr>
              <a:t>November 28,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5243E9-12F7-A518-33AE-0D714F5A4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76" y="0"/>
            <a:ext cx="4628525" cy="6858000"/>
          </a:xfrm>
        </p:spPr>
      </p:pic>
    </p:spTree>
    <p:extLst>
      <p:ext uri="{BB962C8B-B14F-4D97-AF65-F5344CB8AC3E}">
        <p14:creationId xmlns:p14="http://schemas.microsoft.com/office/powerpoint/2010/main" val="83488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4"/>
            <a:ext cx="9074428" cy="55420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15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1</a:t>
            </a:r>
          </a:p>
          <a:p>
            <a:pPr marL="0" indent="0">
              <a:buNone/>
            </a:pPr>
            <a:endParaRPr lang="en-CA" sz="15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dietary habits, specifically the consumption of fruits and green vegetables, relate to overall health outcomes and perceived health predictions?</a:t>
            </a:r>
          </a:p>
          <a:p>
            <a:pPr marL="0" indent="0">
              <a:buNone/>
            </a:pPr>
            <a:endParaRPr lang="en-CA" sz="1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*Wallace et al. (2020): Health Impacts of Fruit &amp; Vegetable Intake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Conducted an umbrella review analyzing recent clinical trials and observational studies.</a:t>
            </a:r>
          </a:p>
          <a:p>
            <a:pPr marL="0" indent="0">
              <a:buNone/>
            </a:pPr>
            <a:endParaRPr lang="en-CA" sz="15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 of research: 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“The scientific evidence for providing public health recommendations to increase F&amp;V consumption for prevention of disease is strong. 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evidence suggests that F&amp;V have the strongest effects in relation to prevention of CVDs, noting a nonlinear threshold effect of 800 g per day (i.e., about </a:t>
            </a: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servings a day</a:t>
            </a: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).” </a:t>
            </a: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*Not directly Proportional*</a:t>
            </a:r>
            <a:endParaRPr lang="en-CA" sz="1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5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A.) Comparison between the daily dark Vegetable Consumption between individuals with perceived good health Vs perceived fair or poor health using statistical analysis.</a:t>
            </a:r>
          </a:p>
          <a:p>
            <a:pPr marL="342900" indent="-342900">
              <a:buAutoNum type="alphaUcParenR"/>
            </a:pPr>
            <a:endParaRPr lang="en-CA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Unpaired One-sided Sample T-test Results:</a:t>
            </a:r>
          </a:p>
          <a:p>
            <a:pPr marL="0" indent="0">
              <a:buNone/>
            </a:pPr>
            <a:endParaRPr lang="en-CA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 Hypothesis (H₀): 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daily intake of dark green vegetables for those with perceived good health ≤ those with perceived bad health.</a:t>
            </a: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Alternative Hypothesis (H₁): 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daily intake of dark green vegetables for those with perceived good health &gt; those with perceived bad health.</a:t>
            </a:r>
          </a:p>
          <a:p>
            <a:pPr marL="0" indent="0">
              <a:buNone/>
            </a:pP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confidence interval = </a:t>
            </a: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0.05(alpha) ; this indicates that we reject the null hypothesis</a:t>
            </a:r>
          </a:p>
          <a:p>
            <a:pPr marL="0" indent="0">
              <a:buNone/>
            </a:pPr>
            <a:r>
              <a:rPr lang="en-CA" sz="15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0.01 this also shows that the results are </a:t>
            </a:r>
            <a:r>
              <a:rPr lang="en-CA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highly statistically significant</a:t>
            </a:r>
          </a:p>
          <a:p>
            <a:pPr marL="0" indent="0">
              <a:buNone/>
            </a:pPr>
            <a:endParaRPr lang="en-CA" sz="14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2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" y="613184"/>
            <a:ext cx="9144002" cy="52282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1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1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dietary habits, specifically the consumption of fruits and green vegetables, relate to overall health outcomes and perceived health predictions?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*Wallace et al. (2020): Health Impacts of Fruit &amp; Vegetable Intake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Conducted an umbrella review analyzing recent clinical trials and observational studies.</a:t>
            </a:r>
          </a:p>
          <a:p>
            <a:pPr marL="0" indent="0">
              <a:buNone/>
            </a:pPr>
            <a:endParaRPr lang="en-CA" sz="14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 of research: 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“The scientific evidence for providing public health recommendations to increase F&amp;V consumption for prevention of disease is strong. 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evidence suggests that F&amp;V have the strongest effects in relation to prevention of CVDs, noting a nonlinear threshold effect of 800 g per day (i.e., about </a:t>
            </a: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servings a day</a:t>
            </a: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).”  </a:t>
            </a: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*Not directly Proportional*</a:t>
            </a:r>
          </a:p>
          <a:p>
            <a:pPr marL="0" indent="0">
              <a:buNone/>
            </a:pPr>
            <a:endParaRPr lang="en-CA" sz="14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B.) Comparing the daily fruit Consumption between individuals with perceived good health Vs perceived bad health. </a:t>
            </a:r>
          </a:p>
          <a:p>
            <a:pPr marL="0" indent="0">
              <a:buNone/>
            </a:pPr>
            <a:endParaRPr lang="en-CA" sz="1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Unpaired One-sided Sample T-test Results:</a:t>
            </a:r>
          </a:p>
          <a:p>
            <a:pPr marL="0" indent="0">
              <a:buNone/>
            </a:pPr>
            <a:endParaRPr lang="en-CA" sz="1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 Hypothesis (H₀): </a:t>
            </a: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daily intake of fruits for those with perceived good health ≤ those with perceived fair or poor health.</a:t>
            </a: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Alternative Hypothesis (H₁): </a:t>
            </a: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daily intake of fruits for those with perceived good health &gt; those with perceived fair or poor health.</a:t>
            </a: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confidence interval = </a:t>
            </a: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0.05(alpha) ; this indicates that we reject the null hypothesis</a:t>
            </a:r>
          </a:p>
          <a:p>
            <a:pPr marL="0" indent="0">
              <a:buNone/>
            </a:pPr>
            <a:r>
              <a:rPr lang="en-CA" sz="14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0.01 this also shows that the results are </a:t>
            </a: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highly statistically significant</a:t>
            </a: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0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13655"/>
            <a:ext cx="8444818" cy="586531"/>
          </a:xfrm>
        </p:spPr>
        <p:txBody>
          <a:bodyPr/>
          <a:lstStyle/>
          <a:p>
            <a:pPr algn="ctr"/>
            <a:r>
              <a:rPr lang="en-US" dirty="0"/>
              <a:t>FINDINGS AND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3" y="613185"/>
            <a:ext cx="9144003" cy="5429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3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QUESTION 1</a:t>
            </a:r>
            <a:endParaRPr lang="en-CA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*Wallace et al. (2020): Health Impacts of Fruit &amp; Vegetable Intake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Conducted an umbrella review analyzing recent clinical trials and observational studies.</a:t>
            </a:r>
          </a:p>
          <a:p>
            <a:pPr marL="0" indent="0">
              <a:buNone/>
            </a:pPr>
            <a:endParaRPr lang="en-CA" sz="13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 of research: 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“Current evidence suggests that F&amp;V have the strongest effects in relation to prevention of CVDs, noting a nonlinear threshold effect of 800 g per day (i.e., about </a:t>
            </a: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servings a day</a:t>
            </a: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).” </a:t>
            </a: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*Not directly Proportional*</a:t>
            </a:r>
          </a:p>
          <a:p>
            <a:pPr marL="0" indent="0">
              <a:buNone/>
            </a:pPr>
            <a:endParaRPr lang="en-CA" sz="1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C.) Do F&amp;V when consumed in quantities around five servings daily, exhibit potent preventive effects against Cardiovascular Disease?</a:t>
            </a:r>
          </a:p>
          <a:p>
            <a:pPr marL="0" indent="0">
              <a:buNone/>
            </a:pP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Unpaired One-sided Sample T-test Results:</a:t>
            </a:r>
          </a:p>
          <a:p>
            <a:pPr marL="0" indent="0">
              <a:buNone/>
            </a:pP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 Hypothesis (H₀): </a:t>
            </a: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total CVD cases for those who eat less than 5 servings of F&amp;V ≤ mean total CVD cases for those who eat 5 or more servings of F&amp;V.</a:t>
            </a: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Alternative Hypothesis (H₁): </a:t>
            </a: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 total CVD cases for those who eat less than 5 servings of F&amp;V &gt; mean total CVD cases for those who eat 5 or more servings of F&amp;V.</a:t>
            </a: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Confidence interval = </a:t>
            </a: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95%</a:t>
            </a:r>
            <a:endParaRPr lang="en-CA" sz="13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0.05(alpha) ; this indicates that we reject the null hypothesis</a:t>
            </a:r>
          </a:p>
          <a:p>
            <a:pPr marL="0" indent="0">
              <a:buNone/>
            </a:pPr>
            <a:r>
              <a:rPr lang="en-CA" sz="13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pvalue &lt; 0.01 this also shows that the results are </a:t>
            </a:r>
            <a:r>
              <a:rPr lang="en-CA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highly statistically significant</a:t>
            </a:r>
          </a:p>
          <a:p>
            <a:pPr marL="0" indent="0">
              <a:buNone/>
            </a:pPr>
            <a:r>
              <a:rPr lang="en-CA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CA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9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467556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FINDINGS AND RESULTS</a:t>
            </a:r>
          </a:p>
        </p:txBody>
      </p:sp>
      <p:pic>
        <p:nvPicPr>
          <p:cNvPr id="9" name="Picture Placeholder 8" descr="A graph of different colored boxes&#10;&#10;Description automatically generated">
            <a:extLst>
              <a:ext uri="{FF2B5EF4-FFF2-40B4-BE49-F238E27FC236}">
                <a16:creationId xmlns:a16="http://schemas.microsoft.com/office/drawing/2014/main" id="{AE10EFCA-7D7A-13A8-0147-457964E0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51" y="1322680"/>
            <a:ext cx="5616852" cy="4212639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3ACDF52-14E7-4286-98CD-76F8E6E09C95}" type="datetime4">
              <a:rPr lang="en-US" smtClean="0"/>
              <a:pPr>
                <a:spcAft>
                  <a:spcPts val="600"/>
                </a:spcAft>
              </a:pPr>
              <a:t>November 28,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602BF-1521-4264-BBE2-2087C4291877}"/>
              </a:ext>
            </a:extLst>
          </p:cNvPr>
          <p:cNvSpPr txBox="1"/>
          <p:nvPr/>
        </p:nvSpPr>
        <p:spPr>
          <a:xfrm>
            <a:off x="282259" y="2762123"/>
            <a:ext cx="173222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Total CVD Cases represents the total of all cardiovascular diseases that each individual has reported having or had in the past.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64960-F266-2DD0-4084-00F915577D68}"/>
              </a:ext>
            </a:extLst>
          </p:cNvPr>
          <p:cNvSpPr txBox="1"/>
          <p:nvPr/>
        </p:nvSpPr>
        <p:spPr>
          <a:xfrm>
            <a:off x="282258" y="4348775"/>
            <a:ext cx="173222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CVD:</a:t>
            </a:r>
          </a:p>
          <a:p>
            <a:r>
              <a:rPr lang="en-US" sz="1300" b="1" dirty="0"/>
              <a:t>-Heart Attack or MI</a:t>
            </a:r>
          </a:p>
          <a:p>
            <a:r>
              <a:rPr lang="en-US" sz="1300" b="1" dirty="0"/>
              <a:t>-Angina or CHD</a:t>
            </a:r>
          </a:p>
          <a:p>
            <a:r>
              <a:rPr lang="en-US" sz="1300" b="1" dirty="0"/>
              <a:t>-Stroke</a:t>
            </a:r>
          </a:p>
          <a:p>
            <a:endParaRPr 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59EB7F-A125-13BB-477E-A7C7F13E0929}"/>
              </a:ext>
            </a:extLst>
          </p:cNvPr>
          <p:cNvSpPr txBox="1"/>
          <p:nvPr/>
        </p:nvSpPr>
        <p:spPr>
          <a:xfrm>
            <a:off x="282260" y="1685664"/>
            <a:ext cx="17322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Total F&amp;V:</a:t>
            </a:r>
          </a:p>
          <a:p>
            <a:r>
              <a:rPr lang="en-US" sz="1300" b="1" dirty="0"/>
              <a:t>Refers to the total daily consumption of fruits and vegetables</a:t>
            </a:r>
          </a:p>
        </p:txBody>
      </p:sp>
    </p:spTree>
    <p:extLst>
      <p:ext uri="{BB962C8B-B14F-4D97-AF65-F5344CB8AC3E}">
        <p14:creationId xmlns:p14="http://schemas.microsoft.com/office/powerpoint/2010/main" val="1252959198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1952</Words>
  <Application>Microsoft Macintosh PowerPoint</Application>
  <PresentationFormat>On-screen Show (4:3)</PresentationFormat>
  <Paragraphs>285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Helvetica</vt:lpstr>
      <vt:lpstr>Times New Roman</vt:lpstr>
      <vt:lpstr>RyersonUniversity_MasterTemplate v1</vt:lpstr>
      <vt:lpstr>Determinants of Perceived Health: Dietary Habits, Socioeconomic Factors, Physical Activity, and Personal Metrics</vt:lpstr>
      <vt:lpstr>INTRODUCTION</vt:lpstr>
      <vt:lpstr>RESEARCH QUESTIONS</vt:lpstr>
      <vt:lpstr>METHODOLOOGY,APPROACH AND TOOLS</vt:lpstr>
      <vt:lpstr>METHODOLOOGY,APPROACH AND TOOLS</vt:lpstr>
      <vt:lpstr>FINDINGS AND RESULTS</vt:lpstr>
      <vt:lpstr>FINDINGS AND RESULTS</vt:lpstr>
      <vt:lpstr>FINDINGS AND RESULTS</vt:lpstr>
      <vt:lpstr>FINDINGS AND RESULTS</vt:lpstr>
      <vt:lpstr>FINDINGS AND RESULTS</vt:lpstr>
      <vt:lpstr>Distribution of Percentage Forgone Medical Care Based on Socio-Economic Subcategories</vt:lpstr>
      <vt:lpstr>PowerPoint Presentation</vt:lpstr>
      <vt:lpstr>PowerPoint Presentation</vt:lpstr>
      <vt:lpstr>PowerPoint Presentation</vt:lpstr>
      <vt:lpstr>PowerPoint Presentation</vt:lpstr>
      <vt:lpstr>FINDINGS AND RESULTS</vt:lpstr>
      <vt:lpstr>FINDINGS AND RESULTS</vt:lpstr>
      <vt:lpstr>FINDINGS AND RESULTS</vt:lpstr>
      <vt:lpstr>FINDINGS AND RESULTS</vt:lpstr>
      <vt:lpstr>FINDINGS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2023-11-30T02:32:12Z</dcterms:modified>
</cp:coreProperties>
</file>